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5" r:id="rId1"/>
  </p:sldMasterIdLst>
  <p:notesMasterIdLst>
    <p:notesMasterId r:id="rId37"/>
  </p:notesMasterIdLst>
  <p:sldIdLst>
    <p:sldId id="360" r:id="rId2"/>
    <p:sldId id="389" r:id="rId3"/>
    <p:sldId id="417" r:id="rId4"/>
    <p:sldId id="390" r:id="rId5"/>
    <p:sldId id="388" r:id="rId6"/>
    <p:sldId id="385" r:id="rId7"/>
    <p:sldId id="419" r:id="rId8"/>
    <p:sldId id="387" r:id="rId9"/>
    <p:sldId id="401" r:id="rId10"/>
    <p:sldId id="392" r:id="rId11"/>
    <p:sldId id="424" r:id="rId12"/>
    <p:sldId id="418" r:id="rId13"/>
    <p:sldId id="382" r:id="rId14"/>
    <p:sldId id="358" r:id="rId15"/>
    <p:sldId id="415" r:id="rId16"/>
    <p:sldId id="395" r:id="rId17"/>
    <p:sldId id="397" r:id="rId18"/>
    <p:sldId id="399" r:id="rId19"/>
    <p:sldId id="408" r:id="rId20"/>
    <p:sldId id="348" r:id="rId21"/>
    <p:sldId id="403" r:id="rId22"/>
    <p:sldId id="402" r:id="rId23"/>
    <p:sldId id="423" r:id="rId24"/>
    <p:sldId id="406" r:id="rId25"/>
    <p:sldId id="409" r:id="rId26"/>
    <p:sldId id="410" r:id="rId27"/>
    <p:sldId id="420" r:id="rId28"/>
    <p:sldId id="411" r:id="rId29"/>
    <p:sldId id="421" r:id="rId30"/>
    <p:sldId id="422" r:id="rId31"/>
    <p:sldId id="412" r:id="rId32"/>
    <p:sldId id="413" r:id="rId33"/>
    <p:sldId id="414" r:id="rId34"/>
    <p:sldId id="430" r:id="rId35"/>
    <p:sldId id="431" r:id="rId36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9900"/>
    <a:srgbClr val="FF6699"/>
    <a:srgbClr val="0099FF"/>
    <a:srgbClr val="0066FF"/>
    <a:srgbClr val="FF3399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4638" autoAdjust="0"/>
  </p:normalViewPr>
  <p:slideViewPr>
    <p:cSldViewPr>
      <p:cViewPr varScale="1">
        <p:scale>
          <a:sx n="83" d="100"/>
          <a:sy n="83" d="100"/>
        </p:scale>
        <p:origin x="144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958B5-1489-4A1E-996E-DA15CDF0DCB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BA88791-5514-4F37-A88B-267D40BE3428}">
      <dgm:prSet phldrT="[Metin]"/>
      <dgm:spPr/>
      <dgm:t>
        <a:bodyPr/>
        <a:lstStyle/>
        <a:p>
          <a:r>
            <a:rPr lang="tr-TR" dirty="0" smtClean="0"/>
            <a:t>LİSEYE GEÇİŞ SİSTEMİ</a:t>
          </a:r>
          <a:endParaRPr lang="tr-TR" dirty="0"/>
        </a:p>
      </dgm:t>
    </dgm:pt>
    <dgm:pt modelId="{60F7B1C4-FD4D-4F0A-90B0-E4D5DFA98AA8}" type="parTrans" cxnId="{67670E1F-0E0F-48C4-B8E2-F3E7D4375314}">
      <dgm:prSet/>
      <dgm:spPr/>
      <dgm:t>
        <a:bodyPr/>
        <a:lstStyle/>
        <a:p>
          <a:endParaRPr lang="tr-TR"/>
        </a:p>
      </dgm:t>
    </dgm:pt>
    <dgm:pt modelId="{1F4D95BF-2C27-4A77-9FE5-D8587F45FFAB}" type="sibTrans" cxnId="{67670E1F-0E0F-48C4-B8E2-F3E7D4375314}">
      <dgm:prSet/>
      <dgm:spPr/>
      <dgm:t>
        <a:bodyPr/>
        <a:lstStyle/>
        <a:p>
          <a:endParaRPr lang="tr-TR"/>
        </a:p>
      </dgm:t>
    </dgm:pt>
    <dgm:pt modelId="{08C6F3F9-B421-4115-AB93-6A361C3E1D7D}">
      <dgm:prSet phldrT="[Metin]"/>
      <dgm:spPr/>
      <dgm:t>
        <a:bodyPr/>
        <a:lstStyle/>
        <a:p>
          <a:r>
            <a:rPr lang="tr-TR" dirty="0" smtClean="0"/>
            <a:t>Sınavla geçiş</a:t>
          </a:r>
          <a:endParaRPr lang="tr-TR" dirty="0"/>
        </a:p>
      </dgm:t>
    </dgm:pt>
    <dgm:pt modelId="{EBF902A2-E62F-460B-82FB-080CBDE961E6}" type="parTrans" cxnId="{D5956791-FE3D-4628-93BF-CF92A2E34100}">
      <dgm:prSet/>
      <dgm:spPr/>
      <dgm:t>
        <a:bodyPr/>
        <a:lstStyle/>
        <a:p>
          <a:endParaRPr lang="tr-TR"/>
        </a:p>
      </dgm:t>
    </dgm:pt>
    <dgm:pt modelId="{99737B3F-E6F4-4AC2-8331-48D8CE7B66D2}" type="sibTrans" cxnId="{D5956791-FE3D-4628-93BF-CF92A2E34100}">
      <dgm:prSet/>
      <dgm:spPr/>
      <dgm:t>
        <a:bodyPr/>
        <a:lstStyle/>
        <a:p>
          <a:endParaRPr lang="tr-TR"/>
        </a:p>
      </dgm:t>
    </dgm:pt>
    <dgm:pt modelId="{436955C5-FF71-442B-88D0-7095BFF5ABFB}">
      <dgm:prSet phldrT="[Metin]"/>
      <dgm:spPr/>
      <dgm:t>
        <a:bodyPr/>
        <a:lstStyle/>
        <a:p>
          <a:r>
            <a:rPr lang="tr-TR" dirty="0" smtClean="0"/>
            <a:t>Adrese dayalı geçiş</a:t>
          </a:r>
          <a:endParaRPr lang="tr-TR" dirty="0"/>
        </a:p>
      </dgm:t>
    </dgm:pt>
    <dgm:pt modelId="{81C1D898-214D-495D-9269-56D0EEABD0E8}" type="parTrans" cxnId="{C48DCA2A-653C-46F6-BE97-E67AF07EDBF5}">
      <dgm:prSet/>
      <dgm:spPr/>
      <dgm:t>
        <a:bodyPr/>
        <a:lstStyle/>
        <a:p>
          <a:endParaRPr lang="tr-TR"/>
        </a:p>
      </dgm:t>
    </dgm:pt>
    <dgm:pt modelId="{0E6532C8-2C90-4EB0-8B76-BC88683623C7}" type="sibTrans" cxnId="{C48DCA2A-653C-46F6-BE97-E67AF07EDBF5}">
      <dgm:prSet/>
      <dgm:spPr/>
      <dgm:t>
        <a:bodyPr/>
        <a:lstStyle/>
        <a:p>
          <a:endParaRPr lang="tr-TR"/>
        </a:p>
      </dgm:t>
    </dgm:pt>
    <dgm:pt modelId="{2836B573-B29B-42ED-B9D1-D4307B526700}" type="pres">
      <dgm:prSet presAssocID="{40C958B5-1489-4A1E-996E-DA15CDF0DCB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FE492C1-60D2-4848-8B1F-5995A743F344}" type="pres">
      <dgm:prSet presAssocID="{FBA88791-5514-4F37-A88B-267D40BE3428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CD8C888-75D9-4922-B664-AEB1DAE56EDD}" type="pres">
      <dgm:prSet presAssocID="{FBA88791-5514-4F37-A88B-267D40BE3428}" presName="rootComposite1" presStyleCnt="0"/>
      <dgm:spPr/>
      <dgm:t>
        <a:bodyPr/>
        <a:lstStyle/>
        <a:p>
          <a:endParaRPr lang="tr-TR"/>
        </a:p>
      </dgm:t>
    </dgm:pt>
    <dgm:pt modelId="{B310A1BC-8A2D-48CD-A5FF-693DD5B74D86}" type="pres">
      <dgm:prSet presAssocID="{FBA88791-5514-4F37-A88B-267D40BE342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23C309-CC92-41A5-94C6-BAB4FC9FE1FE}" type="pres">
      <dgm:prSet presAssocID="{FBA88791-5514-4F37-A88B-267D40BE3428}" presName="topArc1" presStyleLbl="parChTrans1D1" presStyleIdx="0" presStyleCnt="6"/>
      <dgm:spPr/>
      <dgm:t>
        <a:bodyPr/>
        <a:lstStyle/>
        <a:p>
          <a:endParaRPr lang="tr-TR"/>
        </a:p>
      </dgm:t>
    </dgm:pt>
    <dgm:pt modelId="{1EC44E35-0E6E-4418-8F83-B776E7C8D129}" type="pres">
      <dgm:prSet presAssocID="{FBA88791-5514-4F37-A88B-267D40BE3428}" presName="bottomArc1" presStyleLbl="parChTrans1D1" presStyleIdx="1" presStyleCnt="6"/>
      <dgm:spPr/>
      <dgm:t>
        <a:bodyPr/>
        <a:lstStyle/>
        <a:p>
          <a:endParaRPr lang="tr-TR"/>
        </a:p>
      </dgm:t>
    </dgm:pt>
    <dgm:pt modelId="{C61E27C9-DFE0-49C9-BDFB-D88660B66E57}" type="pres">
      <dgm:prSet presAssocID="{FBA88791-5514-4F37-A88B-267D40BE3428}" presName="topConnNode1" presStyleLbl="node1" presStyleIdx="0" presStyleCnt="0"/>
      <dgm:spPr/>
      <dgm:t>
        <a:bodyPr/>
        <a:lstStyle/>
        <a:p>
          <a:endParaRPr lang="tr-TR"/>
        </a:p>
      </dgm:t>
    </dgm:pt>
    <dgm:pt modelId="{91681704-69CD-4701-A0D8-A221835A46DD}" type="pres">
      <dgm:prSet presAssocID="{FBA88791-5514-4F37-A88B-267D40BE3428}" presName="hierChild2" presStyleCnt="0"/>
      <dgm:spPr/>
      <dgm:t>
        <a:bodyPr/>
        <a:lstStyle/>
        <a:p>
          <a:endParaRPr lang="tr-TR"/>
        </a:p>
      </dgm:t>
    </dgm:pt>
    <dgm:pt modelId="{D8952C79-8735-4499-A6AA-03D988C8BE57}" type="pres">
      <dgm:prSet presAssocID="{EBF902A2-E62F-460B-82FB-080CBDE961E6}" presName="Name28" presStyleLbl="parChTrans1D2" presStyleIdx="0" presStyleCnt="2"/>
      <dgm:spPr/>
      <dgm:t>
        <a:bodyPr/>
        <a:lstStyle/>
        <a:p>
          <a:endParaRPr lang="tr-TR"/>
        </a:p>
      </dgm:t>
    </dgm:pt>
    <dgm:pt modelId="{74E7AE3B-445B-4618-B8BC-F6418122BE55}" type="pres">
      <dgm:prSet presAssocID="{08C6F3F9-B421-4115-AB93-6A361C3E1D7D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40E2F0B-699C-47ED-AC38-3A26A33B1422}" type="pres">
      <dgm:prSet presAssocID="{08C6F3F9-B421-4115-AB93-6A361C3E1D7D}" presName="rootComposite2" presStyleCnt="0"/>
      <dgm:spPr/>
      <dgm:t>
        <a:bodyPr/>
        <a:lstStyle/>
        <a:p>
          <a:endParaRPr lang="tr-TR"/>
        </a:p>
      </dgm:t>
    </dgm:pt>
    <dgm:pt modelId="{915479A6-70D1-47CB-B002-7C98F9E639C1}" type="pres">
      <dgm:prSet presAssocID="{08C6F3F9-B421-4115-AB93-6A361C3E1D7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BBFBE2-C0FB-46F4-9712-5BA896551055}" type="pres">
      <dgm:prSet presAssocID="{08C6F3F9-B421-4115-AB93-6A361C3E1D7D}" presName="topArc2" presStyleLbl="parChTrans1D1" presStyleIdx="2" presStyleCnt="6"/>
      <dgm:spPr/>
      <dgm:t>
        <a:bodyPr/>
        <a:lstStyle/>
        <a:p>
          <a:endParaRPr lang="tr-TR"/>
        </a:p>
      </dgm:t>
    </dgm:pt>
    <dgm:pt modelId="{2DD72DAD-CD3B-4436-B4D4-921D0620AF41}" type="pres">
      <dgm:prSet presAssocID="{08C6F3F9-B421-4115-AB93-6A361C3E1D7D}" presName="bottomArc2" presStyleLbl="parChTrans1D1" presStyleIdx="3" presStyleCnt="6"/>
      <dgm:spPr/>
      <dgm:t>
        <a:bodyPr/>
        <a:lstStyle/>
        <a:p>
          <a:endParaRPr lang="tr-TR"/>
        </a:p>
      </dgm:t>
    </dgm:pt>
    <dgm:pt modelId="{654CAB66-5856-462F-B765-7630891D0628}" type="pres">
      <dgm:prSet presAssocID="{08C6F3F9-B421-4115-AB93-6A361C3E1D7D}" presName="topConnNode2" presStyleLbl="node2" presStyleIdx="0" presStyleCnt="0"/>
      <dgm:spPr/>
      <dgm:t>
        <a:bodyPr/>
        <a:lstStyle/>
        <a:p>
          <a:endParaRPr lang="tr-TR"/>
        </a:p>
      </dgm:t>
    </dgm:pt>
    <dgm:pt modelId="{C6B17440-3D78-4F48-8890-331FAB6918F8}" type="pres">
      <dgm:prSet presAssocID="{08C6F3F9-B421-4115-AB93-6A361C3E1D7D}" presName="hierChild4" presStyleCnt="0"/>
      <dgm:spPr/>
      <dgm:t>
        <a:bodyPr/>
        <a:lstStyle/>
        <a:p>
          <a:endParaRPr lang="tr-TR"/>
        </a:p>
      </dgm:t>
    </dgm:pt>
    <dgm:pt modelId="{D6164DE2-8EAC-431D-9AA0-826178F45097}" type="pres">
      <dgm:prSet presAssocID="{08C6F3F9-B421-4115-AB93-6A361C3E1D7D}" presName="hierChild5" presStyleCnt="0"/>
      <dgm:spPr/>
      <dgm:t>
        <a:bodyPr/>
        <a:lstStyle/>
        <a:p>
          <a:endParaRPr lang="tr-TR"/>
        </a:p>
      </dgm:t>
    </dgm:pt>
    <dgm:pt modelId="{C265D2D2-5575-4BD7-8DC1-EE48CFF7692D}" type="pres">
      <dgm:prSet presAssocID="{81C1D898-214D-495D-9269-56D0EEABD0E8}" presName="Name28" presStyleLbl="parChTrans1D2" presStyleIdx="1" presStyleCnt="2"/>
      <dgm:spPr/>
      <dgm:t>
        <a:bodyPr/>
        <a:lstStyle/>
        <a:p>
          <a:endParaRPr lang="tr-TR"/>
        </a:p>
      </dgm:t>
    </dgm:pt>
    <dgm:pt modelId="{A2A9CE7B-094B-4D39-BB43-E2CF4E8661CB}" type="pres">
      <dgm:prSet presAssocID="{436955C5-FF71-442B-88D0-7095BFF5ABF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A36F452-7573-4413-95CB-B2C8A248C0AB}" type="pres">
      <dgm:prSet presAssocID="{436955C5-FF71-442B-88D0-7095BFF5ABFB}" presName="rootComposite2" presStyleCnt="0"/>
      <dgm:spPr/>
      <dgm:t>
        <a:bodyPr/>
        <a:lstStyle/>
        <a:p>
          <a:endParaRPr lang="tr-TR"/>
        </a:p>
      </dgm:t>
    </dgm:pt>
    <dgm:pt modelId="{07C6DD72-E13C-4EB0-8B09-AFD0C70739CA}" type="pres">
      <dgm:prSet presAssocID="{436955C5-FF71-442B-88D0-7095BFF5AB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989482B-9DFE-46AC-9213-DB3495BEE213}" type="pres">
      <dgm:prSet presAssocID="{436955C5-FF71-442B-88D0-7095BFF5ABFB}" presName="topArc2" presStyleLbl="parChTrans1D1" presStyleIdx="4" presStyleCnt="6"/>
      <dgm:spPr/>
      <dgm:t>
        <a:bodyPr/>
        <a:lstStyle/>
        <a:p>
          <a:endParaRPr lang="tr-TR"/>
        </a:p>
      </dgm:t>
    </dgm:pt>
    <dgm:pt modelId="{488CF3FA-7655-4F44-A053-353F164A8404}" type="pres">
      <dgm:prSet presAssocID="{436955C5-FF71-442B-88D0-7095BFF5ABFB}" presName="bottomArc2" presStyleLbl="parChTrans1D1" presStyleIdx="5" presStyleCnt="6"/>
      <dgm:spPr/>
      <dgm:t>
        <a:bodyPr/>
        <a:lstStyle/>
        <a:p>
          <a:endParaRPr lang="tr-TR"/>
        </a:p>
      </dgm:t>
    </dgm:pt>
    <dgm:pt modelId="{55784273-8360-4882-8DB8-0AA2C850E4F4}" type="pres">
      <dgm:prSet presAssocID="{436955C5-FF71-442B-88D0-7095BFF5ABFB}" presName="topConnNode2" presStyleLbl="node2" presStyleIdx="0" presStyleCnt="0"/>
      <dgm:spPr/>
      <dgm:t>
        <a:bodyPr/>
        <a:lstStyle/>
        <a:p>
          <a:endParaRPr lang="tr-TR"/>
        </a:p>
      </dgm:t>
    </dgm:pt>
    <dgm:pt modelId="{6F8EE21B-501A-47BC-A815-E6DA83D04942}" type="pres">
      <dgm:prSet presAssocID="{436955C5-FF71-442B-88D0-7095BFF5ABFB}" presName="hierChild4" presStyleCnt="0"/>
      <dgm:spPr/>
      <dgm:t>
        <a:bodyPr/>
        <a:lstStyle/>
        <a:p>
          <a:endParaRPr lang="tr-TR"/>
        </a:p>
      </dgm:t>
    </dgm:pt>
    <dgm:pt modelId="{A56690F0-9FA6-4E5E-94ED-74A2B33970D8}" type="pres">
      <dgm:prSet presAssocID="{436955C5-FF71-442B-88D0-7095BFF5ABFB}" presName="hierChild5" presStyleCnt="0"/>
      <dgm:spPr/>
      <dgm:t>
        <a:bodyPr/>
        <a:lstStyle/>
        <a:p>
          <a:endParaRPr lang="tr-TR"/>
        </a:p>
      </dgm:t>
    </dgm:pt>
    <dgm:pt modelId="{6BBEB8A4-0528-4913-B0AA-90AA65B55730}" type="pres">
      <dgm:prSet presAssocID="{FBA88791-5514-4F37-A88B-267D40BE3428}" presName="hierChild3" presStyleCnt="0"/>
      <dgm:spPr/>
      <dgm:t>
        <a:bodyPr/>
        <a:lstStyle/>
        <a:p>
          <a:endParaRPr lang="tr-TR"/>
        </a:p>
      </dgm:t>
    </dgm:pt>
  </dgm:ptLst>
  <dgm:cxnLst>
    <dgm:cxn modelId="{D1F57B74-0D09-4EAC-8090-68B577B2D6AD}" type="presOf" srcId="{08C6F3F9-B421-4115-AB93-6A361C3E1D7D}" destId="{654CAB66-5856-462F-B765-7630891D0628}" srcOrd="1" destOrd="0" presId="urn:microsoft.com/office/officeart/2008/layout/HalfCircleOrganizationChart"/>
    <dgm:cxn modelId="{C48DCA2A-653C-46F6-BE97-E67AF07EDBF5}" srcId="{FBA88791-5514-4F37-A88B-267D40BE3428}" destId="{436955C5-FF71-442B-88D0-7095BFF5ABFB}" srcOrd="1" destOrd="0" parTransId="{81C1D898-214D-495D-9269-56D0EEABD0E8}" sibTransId="{0E6532C8-2C90-4EB0-8B76-BC88683623C7}"/>
    <dgm:cxn modelId="{D5956791-FE3D-4628-93BF-CF92A2E34100}" srcId="{FBA88791-5514-4F37-A88B-267D40BE3428}" destId="{08C6F3F9-B421-4115-AB93-6A361C3E1D7D}" srcOrd="0" destOrd="0" parTransId="{EBF902A2-E62F-460B-82FB-080CBDE961E6}" sibTransId="{99737B3F-E6F4-4AC2-8331-48D8CE7B66D2}"/>
    <dgm:cxn modelId="{9AC003BB-0514-4B24-8899-180B8C5CC5B5}" type="presOf" srcId="{FBA88791-5514-4F37-A88B-267D40BE3428}" destId="{C61E27C9-DFE0-49C9-BDFB-D88660B66E57}" srcOrd="1" destOrd="0" presId="urn:microsoft.com/office/officeart/2008/layout/HalfCircleOrganizationChart"/>
    <dgm:cxn modelId="{8092C647-0440-4796-A6C4-A0A57533E743}" type="presOf" srcId="{436955C5-FF71-442B-88D0-7095BFF5ABFB}" destId="{55784273-8360-4882-8DB8-0AA2C850E4F4}" srcOrd="1" destOrd="0" presId="urn:microsoft.com/office/officeart/2008/layout/HalfCircleOrganizationChart"/>
    <dgm:cxn modelId="{91D8CACE-4BBC-4142-AE6E-44435D5B3E13}" type="presOf" srcId="{08C6F3F9-B421-4115-AB93-6A361C3E1D7D}" destId="{915479A6-70D1-47CB-B002-7C98F9E639C1}" srcOrd="0" destOrd="0" presId="urn:microsoft.com/office/officeart/2008/layout/HalfCircleOrganizationChart"/>
    <dgm:cxn modelId="{D8B61E11-EA32-44A0-899A-E405B90C67C4}" type="presOf" srcId="{40C958B5-1489-4A1E-996E-DA15CDF0DCB9}" destId="{2836B573-B29B-42ED-B9D1-D4307B526700}" srcOrd="0" destOrd="0" presId="urn:microsoft.com/office/officeart/2008/layout/HalfCircleOrganizationChart"/>
    <dgm:cxn modelId="{41F4B756-AC82-4284-B032-1B16C60E2B92}" type="presOf" srcId="{81C1D898-214D-495D-9269-56D0EEABD0E8}" destId="{C265D2D2-5575-4BD7-8DC1-EE48CFF7692D}" srcOrd="0" destOrd="0" presId="urn:microsoft.com/office/officeart/2008/layout/HalfCircleOrganizationChart"/>
    <dgm:cxn modelId="{17C347CA-57D4-4E4A-879B-203F7776C79A}" type="presOf" srcId="{EBF902A2-E62F-460B-82FB-080CBDE961E6}" destId="{D8952C79-8735-4499-A6AA-03D988C8BE57}" srcOrd="0" destOrd="0" presId="urn:microsoft.com/office/officeart/2008/layout/HalfCircleOrganizationChart"/>
    <dgm:cxn modelId="{E45FA05F-F778-4D43-B9ED-EE1BD530EECE}" type="presOf" srcId="{FBA88791-5514-4F37-A88B-267D40BE3428}" destId="{B310A1BC-8A2D-48CD-A5FF-693DD5B74D86}" srcOrd="0" destOrd="0" presId="urn:microsoft.com/office/officeart/2008/layout/HalfCircleOrganizationChart"/>
    <dgm:cxn modelId="{6831DC2A-B3E4-4B0D-91CE-4D8F5DA65221}" type="presOf" srcId="{436955C5-FF71-442B-88D0-7095BFF5ABFB}" destId="{07C6DD72-E13C-4EB0-8B09-AFD0C70739CA}" srcOrd="0" destOrd="0" presId="urn:microsoft.com/office/officeart/2008/layout/HalfCircleOrganizationChart"/>
    <dgm:cxn modelId="{67670E1F-0E0F-48C4-B8E2-F3E7D4375314}" srcId="{40C958B5-1489-4A1E-996E-DA15CDF0DCB9}" destId="{FBA88791-5514-4F37-A88B-267D40BE3428}" srcOrd="0" destOrd="0" parTransId="{60F7B1C4-FD4D-4F0A-90B0-E4D5DFA98AA8}" sibTransId="{1F4D95BF-2C27-4A77-9FE5-D8587F45FFAB}"/>
    <dgm:cxn modelId="{BA044D55-1E0C-4667-8D3B-840728D9B4FB}" type="presParOf" srcId="{2836B573-B29B-42ED-B9D1-D4307B526700}" destId="{BFE492C1-60D2-4848-8B1F-5995A743F344}" srcOrd="0" destOrd="0" presId="urn:microsoft.com/office/officeart/2008/layout/HalfCircleOrganizationChart"/>
    <dgm:cxn modelId="{135786BC-E4CB-4590-A282-76F4A9CF5FB5}" type="presParOf" srcId="{BFE492C1-60D2-4848-8B1F-5995A743F344}" destId="{7CD8C888-75D9-4922-B664-AEB1DAE56EDD}" srcOrd="0" destOrd="0" presId="urn:microsoft.com/office/officeart/2008/layout/HalfCircleOrganizationChart"/>
    <dgm:cxn modelId="{1926DCEB-5330-4623-8807-DB945351731A}" type="presParOf" srcId="{7CD8C888-75D9-4922-B664-AEB1DAE56EDD}" destId="{B310A1BC-8A2D-48CD-A5FF-693DD5B74D86}" srcOrd="0" destOrd="0" presId="urn:microsoft.com/office/officeart/2008/layout/HalfCircleOrganizationChart"/>
    <dgm:cxn modelId="{389899A0-2F73-433C-9D68-FAC95F6AAE19}" type="presParOf" srcId="{7CD8C888-75D9-4922-B664-AEB1DAE56EDD}" destId="{0123C309-CC92-41A5-94C6-BAB4FC9FE1FE}" srcOrd="1" destOrd="0" presId="urn:microsoft.com/office/officeart/2008/layout/HalfCircleOrganizationChart"/>
    <dgm:cxn modelId="{FCA56F43-8B8B-4BDD-81AE-AFE65DC24952}" type="presParOf" srcId="{7CD8C888-75D9-4922-B664-AEB1DAE56EDD}" destId="{1EC44E35-0E6E-4418-8F83-B776E7C8D129}" srcOrd="2" destOrd="0" presId="urn:microsoft.com/office/officeart/2008/layout/HalfCircleOrganizationChart"/>
    <dgm:cxn modelId="{8155AC6C-AC95-49BA-8D9B-35DF09FD0E99}" type="presParOf" srcId="{7CD8C888-75D9-4922-B664-AEB1DAE56EDD}" destId="{C61E27C9-DFE0-49C9-BDFB-D88660B66E57}" srcOrd="3" destOrd="0" presId="urn:microsoft.com/office/officeart/2008/layout/HalfCircleOrganizationChart"/>
    <dgm:cxn modelId="{F9CE1168-84AD-4048-B3DF-3628A0C0D005}" type="presParOf" srcId="{BFE492C1-60D2-4848-8B1F-5995A743F344}" destId="{91681704-69CD-4701-A0D8-A221835A46DD}" srcOrd="1" destOrd="0" presId="urn:microsoft.com/office/officeart/2008/layout/HalfCircleOrganizationChart"/>
    <dgm:cxn modelId="{AF1952C6-588C-4777-8751-8EA0A75BE9CB}" type="presParOf" srcId="{91681704-69CD-4701-A0D8-A221835A46DD}" destId="{D8952C79-8735-4499-A6AA-03D988C8BE57}" srcOrd="0" destOrd="0" presId="urn:microsoft.com/office/officeart/2008/layout/HalfCircleOrganizationChart"/>
    <dgm:cxn modelId="{B4827464-141B-41B3-B944-A036106D277B}" type="presParOf" srcId="{91681704-69CD-4701-A0D8-A221835A46DD}" destId="{74E7AE3B-445B-4618-B8BC-F6418122BE55}" srcOrd="1" destOrd="0" presId="urn:microsoft.com/office/officeart/2008/layout/HalfCircleOrganizationChart"/>
    <dgm:cxn modelId="{4C127A7E-C0AB-4DE0-A6A3-6AE1EB9429FF}" type="presParOf" srcId="{74E7AE3B-445B-4618-B8BC-F6418122BE55}" destId="{940E2F0B-699C-47ED-AC38-3A26A33B1422}" srcOrd="0" destOrd="0" presId="urn:microsoft.com/office/officeart/2008/layout/HalfCircleOrganizationChart"/>
    <dgm:cxn modelId="{FF425193-BDF3-4DAF-B1AE-9E4A1F3BE415}" type="presParOf" srcId="{940E2F0B-699C-47ED-AC38-3A26A33B1422}" destId="{915479A6-70D1-47CB-B002-7C98F9E639C1}" srcOrd="0" destOrd="0" presId="urn:microsoft.com/office/officeart/2008/layout/HalfCircleOrganizationChart"/>
    <dgm:cxn modelId="{67857AC0-5540-4AB3-892E-D5C56A0A1179}" type="presParOf" srcId="{940E2F0B-699C-47ED-AC38-3A26A33B1422}" destId="{CABBFBE2-C0FB-46F4-9712-5BA896551055}" srcOrd="1" destOrd="0" presId="urn:microsoft.com/office/officeart/2008/layout/HalfCircleOrganizationChart"/>
    <dgm:cxn modelId="{577D0EA3-8601-449A-8830-6370E756ED85}" type="presParOf" srcId="{940E2F0B-699C-47ED-AC38-3A26A33B1422}" destId="{2DD72DAD-CD3B-4436-B4D4-921D0620AF41}" srcOrd="2" destOrd="0" presId="urn:microsoft.com/office/officeart/2008/layout/HalfCircleOrganizationChart"/>
    <dgm:cxn modelId="{93BC1223-CCE3-4BFF-BD34-033A1A050CF4}" type="presParOf" srcId="{940E2F0B-699C-47ED-AC38-3A26A33B1422}" destId="{654CAB66-5856-462F-B765-7630891D0628}" srcOrd="3" destOrd="0" presId="urn:microsoft.com/office/officeart/2008/layout/HalfCircleOrganizationChart"/>
    <dgm:cxn modelId="{715437D2-2E94-4767-9654-31678F59EB2D}" type="presParOf" srcId="{74E7AE3B-445B-4618-B8BC-F6418122BE55}" destId="{C6B17440-3D78-4F48-8890-331FAB6918F8}" srcOrd="1" destOrd="0" presId="urn:microsoft.com/office/officeart/2008/layout/HalfCircleOrganizationChart"/>
    <dgm:cxn modelId="{BF1B5755-00A9-4C13-BE23-8D0713A48822}" type="presParOf" srcId="{74E7AE3B-445B-4618-B8BC-F6418122BE55}" destId="{D6164DE2-8EAC-431D-9AA0-826178F45097}" srcOrd="2" destOrd="0" presId="urn:microsoft.com/office/officeart/2008/layout/HalfCircleOrganizationChart"/>
    <dgm:cxn modelId="{45AA1707-AF4D-47D0-92C6-BE59D268D9BC}" type="presParOf" srcId="{91681704-69CD-4701-A0D8-A221835A46DD}" destId="{C265D2D2-5575-4BD7-8DC1-EE48CFF7692D}" srcOrd="2" destOrd="0" presId="urn:microsoft.com/office/officeart/2008/layout/HalfCircleOrganizationChart"/>
    <dgm:cxn modelId="{C557529C-68F8-4572-95A8-CF02C86A1881}" type="presParOf" srcId="{91681704-69CD-4701-A0D8-A221835A46DD}" destId="{A2A9CE7B-094B-4D39-BB43-E2CF4E8661CB}" srcOrd="3" destOrd="0" presId="urn:microsoft.com/office/officeart/2008/layout/HalfCircleOrganizationChart"/>
    <dgm:cxn modelId="{AE1F1F40-237F-4963-ABF2-825E72F86656}" type="presParOf" srcId="{A2A9CE7B-094B-4D39-BB43-E2CF4E8661CB}" destId="{7A36F452-7573-4413-95CB-B2C8A248C0AB}" srcOrd="0" destOrd="0" presId="urn:microsoft.com/office/officeart/2008/layout/HalfCircleOrganizationChart"/>
    <dgm:cxn modelId="{6ACC81D3-B2E8-4C86-A795-F9E469E31D81}" type="presParOf" srcId="{7A36F452-7573-4413-95CB-B2C8A248C0AB}" destId="{07C6DD72-E13C-4EB0-8B09-AFD0C70739CA}" srcOrd="0" destOrd="0" presId="urn:microsoft.com/office/officeart/2008/layout/HalfCircleOrganizationChart"/>
    <dgm:cxn modelId="{FC30E683-B323-4D24-B421-AEE84846F01A}" type="presParOf" srcId="{7A36F452-7573-4413-95CB-B2C8A248C0AB}" destId="{0989482B-9DFE-46AC-9213-DB3495BEE213}" srcOrd="1" destOrd="0" presId="urn:microsoft.com/office/officeart/2008/layout/HalfCircleOrganizationChart"/>
    <dgm:cxn modelId="{DF97EC21-D969-4104-A2A9-CEC0BB072586}" type="presParOf" srcId="{7A36F452-7573-4413-95CB-B2C8A248C0AB}" destId="{488CF3FA-7655-4F44-A053-353F164A8404}" srcOrd="2" destOrd="0" presId="urn:microsoft.com/office/officeart/2008/layout/HalfCircleOrganizationChart"/>
    <dgm:cxn modelId="{50243FAB-7D7A-434B-813A-A8566C0F329F}" type="presParOf" srcId="{7A36F452-7573-4413-95CB-B2C8A248C0AB}" destId="{55784273-8360-4882-8DB8-0AA2C850E4F4}" srcOrd="3" destOrd="0" presId="urn:microsoft.com/office/officeart/2008/layout/HalfCircleOrganizationChart"/>
    <dgm:cxn modelId="{5B6A72E9-AA1C-44AD-A359-E163ACD241A3}" type="presParOf" srcId="{A2A9CE7B-094B-4D39-BB43-E2CF4E8661CB}" destId="{6F8EE21B-501A-47BC-A815-E6DA83D04942}" srcOrd="1" destOrd="0" presId="urn:microsoft.com/office/officeart/2008/layout/HalfCircleOrganizationChart"/>
    <dgm:cxn modelId="{1794F42D-EEE5-4031-A7D9-0CFDD78AA8E0}" type="presParOf" srcId="{A2A9CE7B-094B-4D39-BB43-E2CF4E8661CB}" destId="{A56690F0-9FA6-4E5E-94ED-74A2B33970D8}" srcOrd="2" destOrd="0" presId="urn:microsoft.com/office/officeart/2008/layout/HalfCircleOrganizationChart"/>
    <dgm:cxn modelId="{8926748F-E77C-4EBD-AC64-59BFE0CA078B}" type="presParOf" srcId="{BFE492C1-60D2-4848-8B1F-5995A743F344}" destId="{6BBEB8A4-0528-4913-B0AA-90AA65B5573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D2D2-5575-4BD7-8DC1-EE48CFF7692D}">
      <dsp:nvSpPr>
        <dsp:cNvPr id="0" name=""/>
        <dsp:cNvSpPr/>
      </dsp:nvSpPr>
      <dsp:spPr>
        <a:xfrm>
          <a:off x="4114800" y="1813928"/>
          <a:ext cx="2194074" cy="761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789"/>
              </a:lnTo>
              <a:lnTo>
                <a:pt x="2194074" y="380789"/>
              </a:lnTo>
              <a:lnTo>
                <a:pt x="2194074" y="76157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52C79-8735-4499-A6AA-03D988C8BE57}">
      <dsp:nvSpPr>
        <dsp:cNvPr id="0" name=""/>
        <dsp:cNvSpPr/>
      </dsp:nvSpPr>
      <dsp:spPr>
        <a:xfrm>
          <a:off x="1920725" y="1813928"/>
          <a:ext cx="2194074" cy="761579"/>
        </a:xfrm>
        <a:custGeom>
          <a:avLst/>
          <a:gdLst/>
          <a:ahLst/>
          <a:cxnLst/>
          <a:rect l="0" t="0" r="0" b="0"/>
          <a:pathLst>
            <a:path>
              <a:moveTo>
                <a:pt x="2194074" y="0"/>
              </a:moveTo>
              <a:lnTo>
                <a:pt x="2194074" y="380789"/>
              </a:lnTo>
              <a:lnTo>
                <a:pt x="0" y="380789"/>
              </a:lnTo>
              <a:lnTo>
                <a:pt x="0" y="76157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C309-CC92-41A5-94C6-BAB4FC9FE1FE}">
      <dsp:nvSpPr>
        <dsp:cNvPr id="0" name=""/>
        <dsp:cNvSpPr/>
      </dsp:nvSpPr>
      <dsp:spPr>
        <a:xfrm>
          <a:off x="3208157" y="644"/>
          <a:ext cx="1813284" cy="181328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44E35-0E6E-4418-8F83-B776E7C8D129}">
      <dsp:nvSpPr>
        <dsp:cNvPr id="0" name=""/>
        <dsp:cNvSpPr/>
      </dsp:nvSpPr>
      <dsp:spPr>
        <a:xfrm>
          <a:off x="3208157" y="644"/>
          <a:ext cx="1813284" cy="181328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0A1BC-8A2D-48CD-A5FF-693DD5B74D86}">
      <dsp:nvSpPr>
        <dsp:cNvPr id="0" name=""/>
        <dsp:cNvSpPr/>
      </dsp:nvSpPr>
      <dsp:spPr>
        <a:xfrm>
          <a:off x="2301515" y="327035"/>
          <a:ext cx="3626569" cy="11605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LİSEYE GEÇİŞ SİSTEMİ</a:t>
          </a:r>
          <a:endParaRPr lang="tr-TR" sz="3900" kern="1200" dirty="0"/>
        </a:p>
      </dsp:txBody>
      <dsp:txXfrm>
        <a:off x="2301515" y="327035"/>
        <a:ext cx="3626569" cy="1160502"/>
      </dsp:txXfrm>
    </dsp:sp>
    <dsp:sp modelId="{CABBFBE2-C0FB-46F4-9712-5BA896551055}">
      <dsp:nvSpPr>
        <dsp:cNvPr id="0" name=""/>
        <dsp:cNvSpPr/>
      </dsp:nvSpPr>
      <dsp:spPr>
        <a:xfrm>
          <a:off x="1014083" y="2575508"/>
          <a:ext cx="1813284" cy="181328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2DAD-CD3B-4436-B4D4-921D0620AF41}">
      <dsp:nvSpPr>
        <dsp:cNvPr id="0" name=""/>
        <dsp:cNvSpPr/>
      </dsp:nvSpPr>
      <dsp:spPr>
        <a:xfrm>
          <a:off x="1014083" y="2575508"/>
          <a:ext cx="1813284" cy="181328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479A6-70D1-47CB-B002-7C98F9E639C1}">
      <dsp:nvSpPr>
        <dsp:cNvPr id="0" name=""/>
        <dsp:cNvSpPr/>
      </dsp:nvSpPr>
      <dsp:spPr>
        <a:xfrm>
          <a:off x="107440" y="2901899"/>
          <a:ext cx="3626569" cy="11605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Sınavla geçiş</a:t>
          </a:r>
          <a:endParaRPr lang="tr-TR" sz="3900" kern="1200" dirty="0"/>
        </a:p>
      </dsp:txBody>
      <dsp:txXfrm>
        <a:off x="107440" y="2901899"/>
        <a:ext cx="3626569" cy="1160502"/>
      </dsp:txXfrm>
    </dsp:sp>
    <dsp:sp modelId="{0989482B-9DFE-46AC-9213-DB3495BEE213}">
      <dsp:nvSpPr>
        <dsp:cNvPr id="0" name=""/>
        <dsp:cNvSpPr/>
      </dsp:nvSpPr>
      <dsp:spPr>
        <a:xfrm>
          <a:off x="5402232" y="2575508"/>
          <a:ext cx="1813284" cy="181328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CF3FA-7655-4F44-A053-353F164A8404}">
      <dsp:nvSpPr>
        <dsp:cNvPr id="0" name=""/>
        <dsp:cNvSpPr/>
      </dsp:nvSpPr>
      <dsp:spPr>
        <a:xfrm>
          <a:off x="5402232" y="2575508"/>
          <a:ext cx="1813284" cy="181328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DD72-E13C-4EB0-8B09-AFD0C70739CA}">
      <dsp:nvSpPr>
        <dsp:cNvPr id="0" name=""/>
        <dsp:cNvSpPr/>
      </dsp:nvSpPr>
      <dsp:spPr>
        <a:xfrm>
          <a:off x="4495589" y="2901899"/>
          <a:ext cx="3626569" cy="11605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Adrese dayalı geçiş</a:t>
          </a:r>
          <a:endParaRPr lang="tr-TR" sz="3900" kern="1200" dirty="0"/>
        </a:p>
      </dsp:txBody>
      <dsp:txXfrm>
        <a:off x="4495589" y="2901899"/>
        <a:ext cx="3626569" cy="1160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8213"/>
            <a:ext cx="5492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838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94838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60C7F3F1-17E5-43AC-A96A-8CB1264BF8B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483D69-2D29-4165-BEB2-74E07A30E8F6}" type="slidenum">
              <a:rPr lang="tr-TR" altLang="tr-TR">
                <a:latin typeface="Arial" panose="020B0604020202020204" pitchFamily="34" charset="0"/>
              </a:rPr>
              <a:pPr eaLnBrk="1" hangingPunct="1"/>
              <a:t>1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tr-TR" altLang="tr-TR" sz="1100" b="1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2BCB-09F7-4065-BA9B-071E643B3D92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190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3172-F149-4075-9CBA-1A9460A49A9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3453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2427-9BAB-404F-98FF-E08FDD91D1EE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72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13CE-70CA-4C35-B5BB-EFFBBCAF3E0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5699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DAC1-5C1F-49F4-80F1-5BFAD458F74C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089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186-1BE1-4551-85AA-FF1BE026AD5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03802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E545-391A-4AD2-B7C2-A92958B802F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26115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293A-D598-4AD1-AA92-B2492D6EE4E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8983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ADA-0867-461C-BE2C-A0B7CA34EA8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03465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7A3C-8CCF-4684-A6F4-EE68F32B86F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89940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905-D44E-4B70-BD15-E16F61BDAED1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542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373172-F149-4075-9CBA-1A9460A49A91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4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869160"/>
            <a:ext cx="5920680" cy="1554017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LİSEYE GEÇİŞ SİSTEMİ</a:t>
            </a:r>
          </a:p>
        </p:txBody>
      </p:sp>
      <p:pic>
        <p:nvPicPr>
          <p:cNvPr id="11269" name="Picture 5" descr="https://tomer.ogu.edu.tr/Storage/Tomer/Uploads/09ac2d0dcd58ce2846424f0f8801cc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18488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00192" y="5229200"/>
            <a:ext cx="2843808" cy="9361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r-TR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ÇANDIR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2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ATATÜRK ORTAOKULU</a:t>
            </a:r>
            <a:endParaRPr lang="tr-TR" sz="2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611560" y="764705"/>
            <a:ext cx="7992888" cy="18001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Mayıs ayı içerisinde Sınav 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Giriş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Belgeleri yayımlanacak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öğrenciler bu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belgeleri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 müdürlüklerinden temin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edeceklerdir.</a:t>
            </a:r>
          </a:p>
          <a:p>
            <a:pPr>
              <a:defRPr/>
            </a:pPr>
            <a:endParaRPr lang="tr-T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5" name="Picture 5" descr="LGS giriş belgeleri açıklandı... LGS giriş belgeleri E Okul üzerinden nasıl  alınaca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068960"/>
            <a:ext cx="5328592" cy="29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ctr"/>
            <a:r>
              <a:rPr lang="tr-TR" altLang="tr-TR" sz="3600" smtClean="0"/>
              <a:t>Sınav giriş belgesini kaybeden öğrenciler, belgenin yenisini öğrenim gördüğü okul  müdürlüğünden alabileceklerdir.</a:t>
            </a:r>
          </a:p>
          <a:p>
            <a:endParaRPr lang="tr-TR" altLang="tr-TR" sz="3600" smtClean="0"/>
          </a:p>
        </p:txBody>
      </p:sp>
      <p:pic>
        <p:nvPicPr>
          <p:cNvPr id="21510" name="Picture 6" descr="https://iasbh.tmgrup.com.tr/3e43c9/0/0/0/0/0/0?u=https://isbh.tmgrup.com.tr/sb/album/2020/06/10/lgs-sinav-yerleri-aciklandi-mi-2020-meb-ve-e-okul-ile-lgs-sinav-giris-belgesi-sorgulama-1591789524864.jpg&amp;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3" y="3284984"/>
            <a:ext cx="4788694" cy="31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899592" y="2060848"/>
            <a:ext cx="7290055" cy="252028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SINAV NASIL OLACAK ?</a:t>
            </a:r>
            <a:endParaRPr lang="tr-TR" alt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58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</a:rPr>
              <a:t>Sınav </a:t>
            </a:r>
            <a:r>
              <a:rPr lang="tr-TR" sz="3600" dirty="0" smtClean="0">
                <a:solidFill>
                  <a:srgbClr val="002060"/>
                </a:solidFill>
              </a:rPr>
              <a:t>Haziran ayının ilk Cumartesi </a:t>
            </a:r>
            <a:r>
              <a:rPr lang="tr-TR" sz="3600" dirty="0" smtClean="0">
                <a:solidFill>
                  <a:srgbClr val="002060"/>
                </a:solidFill>
              </a:rPr>
              <a:t>günü</a:t>
            </a:r>
          </a:p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</a:rPr>
              <a:t>yapılacaktır</a:t>
            </a:r>
            <a:r>
              <a:rPr lang="tr-TR" sz="3600" dirty="0" smtClean="0">
                <a:solidFill>
                  <a:srgbClr val="CC00FF"/>
                </a:solidFill>
              </a:rPr>
              <a:t>.</a:t>
            </a:r>
          </a:p>
        </p:txBody>
      </p:sp>
      <p:pic>
        <p:nvPicPr>
          <p:cNvPr id="23557" name="Picture 5" descr="https://www.asbu.edu.tr/sites/idari_birimler/oidb.asbu.edu.tr/files/inline-images/takvim_wa1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7246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>
          <a:xfrm>
            <a:off x="534248" y="908720"/>
            <a:ext cx="8215312" cy="4557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Sınav soruları </a:t>
            </a:r>
          </a:p>
          <a:p>
            <a:pPr algn="ctr" eaLnBrk="1" hangingPunct="1">
              <a:buFontTx/>
              <a:buNone/>
            </a:pPr>
            <a:r>
              <a:rPr lang="tr-TR" alt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 Eğitim Bakanlığınca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hazırlanacak ve s</a:t>
            </a: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ınavda sadece 8. sınıf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müfredatından soru sorulacaktır.</a:t>
            </a:r>
            <a:endParaRPr lang="tr-TR" altLang="tr-TR" sz="3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tr-TR" altLang="tr-TR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2" name="Picture 6" descr="https://www.mebders.com/upload/d0148fb775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5" y="4321690"/>
            <a:ext cx="1271705" cy="18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matizle.com/wp-content/uploads/2019/09/8-s%C4%B1n%C4%B1f-matematik-ders-kitaplar%C4%B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"/>
          <a:stretch/>
        </p:blipFill>
        <p:spPr bwMode="auto">
          <a:xfrm>
            <a:off x="358642" y="4293096"/>
            <a:ext cx="4189310" cy="1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www.mebders.com/upload/07dc121699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23" y="4321690"/>
            <a:ext cx="1327585" cy="18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lokmanbas.net/sites/default/files/styles/sayfa_ici_resim/public/kapak-resimleri/8-sinif-fen-bilimleri-kitabi-2018-2019.jpg?itok=2GZWvXh-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2" r="38498"/>
          <a:stretch/>
        </p:blipFill>
        <p:spPr bwMode="auto">
          <a:xfrm>
            <a:off x="7461591" y="4321690"/>
            <a:ext cx="1316569" cy="1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611560" y="836713"/>
            <a:ext cx="8246690" cy="5487888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Sınav sözel ve sayısal olmak üzere iki bölümden oluşacaktır.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Birinci bölüm (Sözel bölüm) saat </a:t>
            </a:r>
            <a:r>
              <a:rPr lang="tr-TR" sz="32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9.30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’da,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İkinci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bölüm (sayısal bölüm) saat: </a:t>
            </a:r>
            <a:r>
              <a:rPr lang="tr-TR" sz="32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11.30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’da başlayacaktır.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754685" y="3798276"/>
            <a:ext cx="3960440" cy="2526325"/>
            <a:chOff x="2754685" y="3798276"/>
            <a:chExt cx="3960440" cy="2526325"/>
          </a:xfrm>
        </p:grpSpPr>
        <p:pic>
          <p:nvPicPr>
            <p:cNvPr id="25606" name="Picture 6" descr="https://cf.kizlarsoruyor.com/q7564844/dd3c2dd6-44c8-43bd-9f29-21746b8dd83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" t="13611" r="5501" b="12890"/>
            <a:stretch/>
          </p:blipFill>
          <p:spPr bwMode="auto">
            <a:xfrm>
              <a:off x="2754685" y="3804321"/>
              <a:ext cx="396044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2915816" y="4221088"/>
              <a:ext cx="3384376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4262764" y="3822685"/>
              <a:ext cx="56768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6045447" y="3798276"/>
              <a:ext cx="56768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487888"/>
          </a:xfrm>
        </p:spPr>
        <p:txBody>
          <a:bodyPr/>
          <a:lstStyle/>
          <a:p>
            <a:pPr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Sözel bölüm  </a:t>
            </a:r>
            <a:r>
              <a:rPr lang="tr-TR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soru ve  </a:t>
            </a:r>
            <a:r>
              <a:rPr lang="tr-TR" sz="3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tr-TR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dakika,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Sayısal bölüm  </a:t>
            </a:r>
            <a:r>
              <a:rPr lang="tr-TR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soru ve  </a:t>
            </a:r>
            <a:r>
              <a:rPr lang="tr-TR" sz="3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dakika,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Sınav toplam  </a:t>
            </a:r>
            <a:r>
              <a:rPr lang="tr-TR" sz="3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dakika sürecektir.  </a:t>
            </a:r>
          </a:p>
        </p:txBody>
      </p:sp>
      <p:pic>
        <p:nvPicPr>
          <p:cNvPr id="26630" name="Picture 6" descr="https://cdn.shopify.com/s/files/1/0984/9248/files/time-management-57c0895e3df78cc16e5a3623_large.png?v=1516064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62" y="3580656"/>
            <a:ext cx="4367436" cy="29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>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30070"/>
              </p:ext>
            </p:extLst>
          </p:nvPr>
        </p:nvGraphicFramePr>
        <p:xfrm>
          <a:off x="642938" y="2643188"/>
          <a:ext cx="7929562" cy="3086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71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ALT TESTLER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SORU SAYISI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1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Türkçe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3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T.C.İnkılap</a:t>
                      </a:r>
                      <a:r>
                        <a:rPr lang="tr-TR" sz="2400" baseline="0" dirty="0" smtClean="0"/>
                        <a:t> Tarihi ve Atatürkçülük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1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Din Kültürü ve Ahlak Bilgisi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1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Yabancı Dil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</a:t>
                      </a:r>
                      <a:endParaRPr lang="tr-TR" sz="2400" dirty="0"/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1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TOPLAM</a:t>
                      </a:r>
                      <a:endParaRPr lang="tr-TR" sz="2400" b="1" dirty="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50</a:t>
                      </a:r>
                      <a:endParaRPr lang="tr-T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74" name="4 Dikdörtgen"/>
          <p:cNvSpPr>
            <a:spLocks noChangeArrowheads="1"/>
          </p:cNvSpPr>
          <p:nvPr/>
        </p:nvSpPr>
        <p:spPr bwMode="auto">
          <a:xfrm>
            <a:off x="928688" y="1692275"/>
            <a:ext cx="678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altLang="tr-TR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BİRİNCİ BÖLÜM (SÖZEL ALAN)</a:t>
            </a:r>
          </a:p>
        </p:txBody>
      </p:sp>
      <p:pic>
        <p:nvPicPr>
          <p:cNvPr id="27675" name="9 Resim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1500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6 Resim" descr="türkç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28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AutoShape 32" descr="DÄ°N DERSÄ°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78" name="AutoShape 34" descr="DÄ°N DERSÄ°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7679" name="AutoShape 36" descr="DÄ°N DERSÄ°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mtClean="0"/>
              <a:t>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51152"/>
              </p:ext>
            </p:extLst>
          </p:nvPr>
        </p:nvGraphicFramePr>
        <p:xfrm>
          <a:off x="1285875" y="2214563"/>
          <a:ext cx="6572250" cy="2073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ALT TESTLER</a:t>
                      </a:r>
                      <a:endParaRPr lang="tr-TR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SORU SAYISI</a:t>
                      </a:r>
                      <a:endParaRPr lang="tr-TR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Matematik</a:t>
                      </a:r>
                      <a:endParaRPr lang="tr-TR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</a:t>
                      </a:r>
                      <a:endParaRPr lang="tr-TR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 Fen </a:t>
                      </a:r>
                      <a:r>
                        <a:rPr lang="tr-TR" sz="2800" baseline="0" dirty="0" smtClean="0"/>
                        <a:t> Bilimleri</a:t>
                      </a:r>
                      <a:endParaRPr lang="tr-TR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</a:t>
                      </a:r>
                      <a:endParaRPr lang="tr-TR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TOPLAM</a:t>
                      </a:r>
                      <a:endParaRPr lang="tr-TR" sz="28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40</a:t>
                      </a:r>
                      <a:endParaRPr lang="tr-T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2" name="4 Dikdörtgen"/>
          <p:cNvSpPr>
            <a:spLocks noChangeArrowheads="1"/>
          </p:cNvSpPr>
          <p:nvPr/>
        </p:nvSpPr>
        <p:spPr bwMode="auto">
          <a:xfrm>
            <a:off x="1571625" y="1357313"/>
            <a:ext cx="6000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6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İKİNCİ BÖLÜM (SAYISAL ALAN)</a:t>
            </a:r>
          </a:p>
        </p:txBody>
      </p:sp>
      <p:sp>
        <p:nvSpPr>
          <p:cNvPr id="28693" name="AutoShape 24" descr="MATEMATÄ°K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694" name="AutoShape 26" descr="MATEMATÄ°K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695" name="AutoShape 28" descr="MATEMATÄ°K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8696" name="Picture 32" descr="MATEMATÄ°K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429250"/>
            <a:ext cx="10906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AutoShape 36" descr="Ä°lgili resim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698" name="AutoShape 38" descr="Ä°lgili resim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8699" name="Picture 42" descr="FE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02263"/>
            <a:ext cx="21431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23806"/>
              </p:ext>
            </p:extLst>
          </p:nvPr>
        </p:nvGraphicFramePr>
        <p:xfrm>
          <a:off x="1143000" y="2214563"/>
          <a:ext cx="7000875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ALT TESTLER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KATSAYILAR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Türkçe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Matematik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 Fen </a:t>
                      </a:r>
                      <a:r>
                        <a:rPr lang="tr-TR" sz="2400" baseline="0" dirty="0" smtClean="0"/>
                        <a:t> Bilimleri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T.C.İnkılap</a:t>
                      </a:r>
                      <a:r>
                        <a:rPr lang="tr-TR" sz="2400" baseline="0" dirty="0" smtClean="0"/>
                        <a:t> Tarihi ve Atatürkçülük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Din Kültürü ve Ahlak Bilgisi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Yabancı Dil</a:t>
                      </a:r>
                      <a:endParaRPr lang="tr-TR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tr-TR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8" name="4 Dikdörtgen"/>
          <p:cNvSpPr>
            <a:spLocks noChangeArrowheads="1"/>
          </p:cNvSpPr>
          <p:nvPr/>
        </p:nvSpPr>
        <p:spPr bwMode="auto">
          <a:xfrm>
            <a:off x="1143000" y="1357313"/>
            <a:ext cx="6635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DERSLERE AİT KATSAYILAR</a:t>
            </a:r>
          </a:p>
        </p:txBody>
      </p:sp>
      <p:pic>
        <p:nvPicPr>
          <p:cNvPr id="29729" name="Picture 5" descr="matemat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5 Resim" descr="fe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1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399984"/>
              </p:ext>
            </p:extLst>
          </p:nvPr>
        </p:nvGraphicFramePr>
        <p:xfrm>
          <a:off x="428596" y="121442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685800" y="1071563"/>
            <a:ext cx="4678288" cy="487771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Sınavda çoktan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seçmeli sorular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sorulacak,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sorunun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seçeneği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olacaktır.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Açık uçlu soru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sorulmayacaktır.</a:t>
            </a:r>
          </a:p>
          <a:p>
            <a:pPr eaLnBrk="1" hangingPunct="1"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3" name="8 Resim" descr="türkçe te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428750"/>
            <a:ext cx="24161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101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Öğrencilere A,B,C,D olmak üzere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4 farklı kitapçık türü dağıtılacaktır.</a:t>
            </a:r>
          </a:p>
        </p:txBody>
      </p:sp>
      <p:sp>
        <p:nvSpPr>
          <p:cNvPr id="31748" name="AutoShape 9" descr="Ä°lgili resim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1749" name="AutoShape 11" descr="Ä°lgili resim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31750" name="Picture 13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3"/>
            <a:ext cx="17589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29063"/>
            <a:ext cx="17414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>
          <a:xfrm>
            <a:off x="683568" y="836712"/>
            <a:ext cx="8246120" cy="5487888"/>
          </a:xfrm>
        </p:spPr>
        <p:txBody>
          <a:bodyPr/>
          <a:lstStyle/>
          <a:p>
            <a:r>
              <a:rPr lang="tr-TR" altLang="tr-TR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Öğrenciler sınav günü en geç saat 9.00’da, sınava girecekleri salonda olacaklardır.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Sınava girerken yanlarında Fotoğraflı Sınav Giriş Belgesi ve T.C. Kimlik numaralı nüfus cüzdanı bulunacaktır.</a:t>
            </a:r>
          </a:p>
        </p:txBody>
      </p:sp>
      <p:sp>
        <p:nvSpPr>
          <p:cNvPr id="32771" name="AutoShape 4" descr="nÃ¼fus cÃ¼zdanÄ±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2772" name="AutoShape 6" descr="nÃ¼fus cÃ¼zdanÄ±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2773" name="AutoShape 8" descr="TEOG SINAV GÄ°RÄ°Å BELGESÄ° ile ilgili gÃ¶rsel sonucu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32774" name="Picture 1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714875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3" descr="C:\Users\ogr-30\Desktop\nufus-cuzdani-degist-9692f754702b0f40de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714875"/>
            <a:ext cx="221456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285750" y="1935163"/>
            <a:ext cx="8572500" cy="43894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SINAVIN</a:t>
            </a:r>
          </a:p>
          <a:p>
            <a:pPr algn="ctr">
              <a:buFont typeface="Wingdings 2" panose="05020102010507070707" pitchFamily="18" charset="2"/>
              <a:buNone/>
            </a:pPr>
            <a:endParaRPr lang="tr-TR" altLang="tr-T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DEĞERLENDİRİLMESİ</a:t>
            </a:r>
          </a:p>
          <a:p>
            <a:endParaRPr lang="tr-TR" altLang="tr-TR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İçerik Yer Tutucusu"/>
          <p:cNvSpPr>
            <a:spLocks noGrp="1"/>
          </p:cNvSpPr>
          <p:nvPr>
            <p:ph idx="1"/>
          </p:nvPr>
        </p:nvSpPr>
        <p:spPr>
          <a:xfrm>
            <a:off x="428625" y="1000125"/>
            <a:ext cx="8258175" cy="532447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Sözel ve sayısal bölümlere ait alanların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her bir alt testi için (her ders için)      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D ve Y cevap sayıları belirlenecek.</a:t>
            </a: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41253"/>
              </p:ext>
            </p:extLst>
          </p:nvPr>
        </p:nvGraphicFramePr>
        <p:xfrm>
          <a:off x="857250" y="3143250"/>
          <a:ext cx="7358063" cy="3071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53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ALT TESTLER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D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Y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Türkçe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Matematik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 Fen </a:t>
                      </a:r>
                      <a:r>
                        <a:rPr lang="tr-TR" sz="2200" baseline="0" dirty="0" smtClean="0"/>
                        <a:t> Bilimleri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T.C.İnkılap</a:t>
                      </a:r>
                      <a:r>
                        <a:rPr lang="tr-TR" sz="2200" baseline="0" dirty="0" smtClean="0"/>
                        <a:t> Tarihi ve Atatürkçülük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Din Kültürü ve Ahlak Bilgisi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İçerik Yer Tutucusu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32447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İlgili derse ait D cevap sayısından Y cevap sayısının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üçte biri çıkarılarak ilgili derse ait ham puan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bulunacak.  (3 yanlış 1 doğruyu götürecek.)</a:t>
            </a: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4702"/>
              </p:ext>
            </p:extLst>
          </p:nvPr>
        </p:nvGraphicFramePr>
        <p:xfrm>
          <a:off x="857250" y="3143250"/>
          <a:ext cx="7572374" cy="29876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811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ALT TESTLER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D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Y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NET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Türkçe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20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Matematik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18,67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 Fen </a:t>
                      </a:r>
                      <a:r>
                        <a:rPr lang="tr-TR" sz="2200" baseline="0" dirty="0" smtClean="0"/>
                        <a:t> Bilimleri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18,67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T.C.İnkılap</a:t>
                      </a:r>
                      <a:r>
                        <a:rPr lang="tr-TR" sz="2200" baseline="0" dirty="0" smtClean="0"/>
                        <a:t> Tarihi ve Atatürkçülük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Din Kültürü ve Ahlak Bilgisi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10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8,67</a:t>
                      </a:r>
                      <a:endParaRPr lang="tr-TR" sz="22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takım hesaplama ve dönüştürmelerden sonra her derse ait standart puanlar bulunacak.</a:t>
            </a: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84935"/>
              </p:ext>
            </p:extLst>
          </p:nvPr>
        </p:nvGraphicFramePr>
        <p:xfrm>
          <a:off x="971600" y="3000375"/>
          <a:ext cx="7344816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1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ALT TESTLER</a:t>
                      </a:r>
                      <a:endParaRPr lang="tr-T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STANDART PUAN</a:t>
                      </a:r>
                      <a:endParaRPr lang="tr-T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Türkçe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Matematik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196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 Fen </a:t>
                      </a:r>
                      <a:r>
                        <a:rPr lang="tr-TR" sz="2200" baseline="0" dirty="0" smtClean="0"/>
                        <a:t> Bilimleri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196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T.C.İnkılap</a:t>
                      </a:r>
                      <a:r>
                        <a:rPr lang="tr-TR" sz="2200" baseline="0" dirty="0" smtClean="0"/>
                        <a:t> Tarihi ve Atatürkçülük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Din Kültürü ve Ahlak Bilgisi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112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 standart puanlar derslerin katsayıları ile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çarpılarak her testin ağırlıklı standart puanı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bulunacak.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64689"/>
              </p:ext>
            </p:extLst>
          </p:nvPr>
        </p:nvGraphicFramePr>
        <p:xfrm>
          <a:off x="642938" y="3143250"/>
          <a:ext cx="8001001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ALT TESTLER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smtClean="0"/>
                        <a:t>SP</a:t>
                      </a:r>
                      <a:endParaRPr lang="tr-TR" sz="2200" dirty="0">
                        <a:latin typeface="+mn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KAT</a:t>
                      </a:r>
                    </a:p>
                    <a:p>
                      <a:pPr algn="ctr"/>
                      <a:r>
                        <a:rPr lang="tr-TR" sz="1800" dirty="0" smtClean="0"/>
                        <a:t>SAYI</a:t>
                      </a:r>
                      <a:endParaRPr lang="tr-T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AĞIRLIKLI SP</a:t>
                      </a:r>
                      <a:endParaRPr lang="tr-TR" sz="16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Türkçe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210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4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840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Matematik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196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4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784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 Fen </a:t>
                      </a:r>
                      <a:r>
                        <a:rPr lang="tr-TR" sz="2200" baseline="0" dirty="0" smtClean="0"/>
                        <a:t> Bilimleri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196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4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200" kern="1200" dirty="0" smtClean="0"/>
                        <a:t>784</a:t>
                      </a:r>
                      <a:endParaRPr kumimoji="0" lang="tr-TR" sz="2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T.C.İnkılap</a:t>
                      </a:r>
                      <a:r>
                        <a:rPr lang="tr-TR" sz="2200" baseline="0" dirty="0" smtClean="0"/>
                        <a:t> Tarihi ve Atatürkçülük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Din Kültürü ve Ahlak Bilgisi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112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112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İçerik Yer Tutucusu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3200" smtClean="0"/>
              <a:t>Testlerin ağırlıklı standart puanları toplanarak Toplam Ağırlıklı Standart Puan (TASP) bulunur.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928688" y="6215063"/>
          <a:ext cx="7215188" cy="44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7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 marT="45751" marB="457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+mj-lt"/>
                        </a:rPr>
                        <a:t>9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51" marB="457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+mj-lt"/>
                        </a:rPr>
                        <a:t>1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51" marB="457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40720"/>
              </p:ext>
            </p:extLst>
          </p:nvPr>
        </p:nvGraphicFramePr>
        <p:xfrm>
          <a:off x="1285875" y="3071813"/>
          <a:ext cx="6572250" cy="33577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ALT TESTLER</a:t>
                      </a:r>
                      <a:endParaRPr lang="tr-TR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AĞIRLIKLI  SP</a:t>
                      </a:r>
                      <a:endParaRPr lang="tr-TR" sz="1800" dirty="0"/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Türkçe</a:t>
                      </a:r>
                      <a:endParaRPr lang="tr-TR" sz="22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840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Matematik</a:t>
                      </a:r>
                      <a:endParaRPr lang="tr-TR" sz="22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784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 Fen </a:t>
                      </a:r>
                      <a:r>
                        <a:rPr lang="tr-TR" sz="2200" baseline="0" dirty="0" smtClean="0"/>
                        <a:t> Bilimleri</a:t>
                      </a:r>
                      <a:endParaRPr lang="tr-TR" sz="22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200" kern="1200" dirty="0" smtClean="0"/>
                        <a:t>784</a:t>
                      </a:r>
                      <a:endParaRPr kumimoji="0" lang="tr-TR" sz="2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T.C.İnkılap</a:t>
                      </a:r>
                      <a:r>
                        <a:rPr lang="tr-TR" sz="2200" baseline="0" dirty="0" smtClean="0"/>
                        <a:t> Tarihi ve Atatürkçülük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Din Kültürü ve Ahlak Bilgisi</a:t>
                      </a:r>
                      <a:endParaRPr lang="tr-TR" sz="22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125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Yabancı Dil</a:t>
                      </a:r>
                      <a:endParaRPr lang="tr-TR" sz="22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112</a:t>
                      </a:r>
                      <a:endParaRPr lang="tr-TR" sz="2200" dirty="0"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TOPLAM AĞIRLIKLI STANDART PUAN</a:t>
                      </a:r>
                      <a:endParaRPr lang="tr-T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2777</a:t>
                      </a:r>
                      <a:endParaRPr lang="tr-TR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462714" cy="512784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Hesaplanan</a:t>
            </a:r>
            <a:r>
              <a:rPr lang="tr-TR" sz="3200" dirty="0" smtClean="0"/>
              <a:t> TASP 100 ile 500 arasında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/>
              <a:t>bir puan dağılımına dönüştürülür.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tr-TR" sz="3200" dirty="0" smtClean="0"/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MSP</a:t>
            </a:r>
            <a:r>
              <a:rPr lang="tr-TR" sz="3200" dirty="0" smtClean="0"/>
              <a:t> = </a:t>
            </a:r>
            <a:r>
              <a:rPr lang="tr-TR" sz="3200" dirty="0" smtClean="0">
                <a:latin typeface="+mj-lt"/>
              </a:rPr>
              <a:t>100</a:t>
            </a:r>
            <a:r>
              <a:rPr lang="tr-TR" sz="3200" dirty="0" smtClean="0"/>
              <a:t> + </a:t>
            </a:r>
            <a:r>
              <a:rPr lang="tr-TR" sz="3200" b="1" dirty="0" smtClean="0"/>
              <a:t>__</a:t>
            </a:r>
            <a:r>
              <a:rPr lang="tr-TR" sz="3200" b="1" u="sng" dirty="0" smtClean="0"/>
              <a:t>(</a:t>
            </a:r>
            <a:r>
              <a:rPr lang="tr-TR" sz="3200" u="sng" dirty="0" smtClean="0"/>
              <a:t>TASP – En Küçük TASP)___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3200" dirty="0" smtClean="0"/>
              <a:t>		               En büyük TASP – En Küçük TASP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tr-TR" sz="3200" dirty="0" smtClean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tr-TR" sz="3200" dirty="0" smtClean="0"/>
              <a:t>		              </a:t>
            </a:r>
            <a:r>
              <a:rPr lang="tr-TR" sz="3200" b="1" dirty="0" smtClean="0">
                <a:solidFill>
                  <a:srgbClr val="FF0000"/>
                </a:solidFill>
              </a:rPr>
              <a:t>MSP</a:t>
            </a:r>
            <a:r>
              <a:rPr lang="tr-TR" sz="3200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=</a:t>
            </a:r>
            <a:r>
              <a:rPr lang="tr-TR" sz="3200" dirty="0" smtClean="0"/>
              <a:t>   </a:t>
            </a:r>
            <a:r>
              <a:rPr lang="tr-TR" sz="3600" b="1" dirty="0" smtClean="0">
                <a:solidFill>
                  <a:srgbClr val="00B050"/>
                </a:solidFill>
                <a:latin typeface="+mj-lt"/>
              </a:rPr>
              <a:t>426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İçerik Yer Tutucusu"/>
          <p:cNvSpPr>
            <a:spLocks noGrp="1"/>
          </p:cNvSpPr>
          <p:nvPr>
            <p:ph idx="1"/>
          </p:nvPr>
        </p:nvSpPr>
        <p:spPr>
          <a:xfrm>
            <a:off x="685800" y="1285875"/>
            <a:ext cx="7672388" cy="4200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Liseye geçiş sistemine göre; öğretim </a:t>
            </a:r>
          </a:p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yılının sonunda, 8. sınıf </a:t>
            </a:r>
          </a:p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öğrencilerinin gireceği  merkezi bir </a:t>
            </a:r>
          </a:p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sınav yapılacaktır.</a:t>
            </a:r>
          </a:p>
          <a:p>
            <a:pPr algn="ctr" eaLnBrk="1" hangingPunct="1">
              <a:buFontTx/>
              <a:buNone/>
            </a:pPr>
            <a:endParaRPr lang="tr-TR" altLang="tr-TR" sz="360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tr-TR" altLang="tr-TR" sz="3600" smtClean="0">
              <a:solidFill>
                <a:srgbClr val="002060"/>
              </a:solidFill>
            </a:endParaRPr>
          </a:p>
          <a:p>
            <a:pPr eaLnBrk="1" hangingPunct="1"/>
            <a:endParaRPr lang="tr-TR" altLang="tr-TR" smtClean="0">
              <a:solidFill>
                <a:srgbClr val="002060"/>
              </a:solidFill>
            </a:endParaRPr>
          </a:p>
        </p:txBody>
      </p:sp>
      <p:pic>
        <p:nvPicPr>
          <p:cNvPr id="13315" name="Picture 7" descr="liseye geçiş sınav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57688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SINAV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SONUÇLARININ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İLANI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755576" y="854714"/>
            <a:ext cx="7704856" cy="250227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Sınav sonuçları  </a:t>
            </a:r>
          </a:p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www.meb.gov.tr</a:t>
            </a:r>
            <a:r>
              <a:rPr lang="tr-TR" sz="360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3600" dirty="0" smtClean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adresinde ilan </a:t>
            </a:r>
          </a:p>
          <a:p>
            <a:pPr algn="ctr" eaLnBrk="1" hangingPunct="1">
              <a:buFontTx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edilecektir.</a:t>
            </a:r>
          </a:p>
          <a:p>
            <a:pPr eaLnBrk="1" hangingPunct="1"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7544" y="3789040"/>
            <a:ext cx="8228086" cy="2742695"/>
            <a:chOff x="467544" y="3789040"/>
            <a:chExt cx="8228086" cy="2742695"/>
          </a:xfrm>
        </p:grpSpPr>
        <p:pic>
          <p:nvPicPr>
            <p:cNvPr id="41990" name="Picture 6" descr="https://brainfit.com.tr/yuklem1/2018/06/sonucl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89040"/>
              <a:ext cx="8228086" cy="274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İkizkenar Üçgen 1"/>
            <p:cNvSpPr/>
            <p:nvPr/>
          </p:nvSpPr>
          <p:spPr>
            <a:xfrm>
              <a:off x="4957868" y="4293096"/>
              <a:ext cx="1224136" cy="57606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611560" y="764705"/>
            <a:ext cx="8246690" cy="5559896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Sınav sorularına, cevap anahtarına ve sonuçlara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yapılacak itirazlar, soruların, cevap anahtarının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sonuçların 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</a:t>
            </a:r>
            <a:r>
              <a:rPr lang="tr-TR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meb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.gov.tr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adresinde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yayımlanmasından itibaren geç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iş günü içerisinde ÖDSGM resmi internet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sayfasında yayımlanan sınav itiraz bölümünden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 olarak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yapılabilecektir.</a:t>
            </a:r>
            <a:endParaRPr lang="tr-T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1" name="Picture 4" descr="sÄ±nav sonuÃ§larÄ±na itiraz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72" y="4941168"/>
            <a:ext cx="2400278" cy="14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728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Elektronik ortamda yapılan itirazların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incelenebilmesi için T.C.Ziraat Bankası,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Türkiye Vakıflar Bankası ve Türkiye Halk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Bankası şubelerinden birine, 20 TL yatırılması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gerekmektedir.</a:t>
            </a:r>
          </a:p>
          <a:p>
            <a:pPr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590586" cy="18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TERCİHLERİ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96544"/>
          </a:xfrm>
        </p:spPr>
        <p:txBody>
          <a:bodyPr/>
          <a:lstStyle/>
          <a:p>
            <a:pPr algn="ctr"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Liseye Geçiş Sistemine göre yapılacak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tercih ve yerleştirmeler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Haziran 2018 tarihinden sonra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yayınlanacak olan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3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Tercih ve Yerleştirme Kılavuzu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göre yapılacaktır.</a:t>
            </a:r>
            <a:endParaRPr 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>
          <a:xfrm>
            <a:off x="685800" y="1000125"/>
            <a:ext cx="7600950" cy="44862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Liseye geçiş sisteminde sınava girmek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zorunlu olmayıp, sadece nitelikli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okullarda okumak isteyen öğrenciler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sınava girecektir.</a:t>
            </a:r>
          </a:p>
        </p:txBody>
      </p:sp>
      <p:pic>
        <p:nvPicPr>
          <p:cNvPr id="14339" name="Picture 5" descr="sınav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071938"/>
            <a:ext cx="2968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smtClean="0"/>
              <a:t>Sınavla öğrenci alacak okullar ;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smtClean="0"/>
              <a:t>Fen Liseleri, Sosyal Bilimler Liseleri,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smtClean="0"/>
              <a:t>Proje Okulları ile Meslek Liselerinin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3600" smtClean="0"/>
              <a:t>Anadolu Teknik Programları olacaktır.</a:t>
            </a:r>
          </a:p>
        </p:txBody>
      </p:sp>
      <p:pic>
        <p:nvPicPr>
          <p:cNvPr id="15363" name="Picture 2" descr="sosyal bilimler lisesi mümtaz turhan logos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atatürk fen lisesi  logos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86250"/>
            <a:ext cx="14366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714375" y="1143000"/>
            <a:ext cx="7243763" cy="4200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600" smtClean="0">
                <a:solidFill>
                  <a:srgbClr val="002060"/>
                </a:solidFill>
              </a:rPr>
              <a:t>Sınava girmek istemeyen ya da sınavda başarılı olamayan öğrenciler adrese dayalı sisteme göre yerleştirilecekler</a:t>
            </a:r>
            <a:r>
              <a:rPr lang="tr-TR" altLang="tr-TR" smtClean="0">
                <a:solidFill>
                  <a:srgbClr val="002060"/>
                </a:solidFill>
              </a:rPr>
              <a:t>.</a:t>
            </a:r>
          </a:p>
          <a:p>
            <a:pPr algn="ctr" eaLnBrk="1" hangingPunct="1">
              <a:lnSpc>
                <a:spcPct val="150000"/>
              </a:lnSpc>
            </a:pPr>
            <a:endParaRPr lang="tr-TR" altLang="tr-TR" smtClean="0"/>
          </a:p>
          <a:p>
            <a:pPr eaLnBrk="1" hangingPunct="1">
              <a:buFontTx/>
              <a:buNone/>
            </a:pPr>
            <a:endParaRPr lang="tr-TR" altLang="tr-TR" smtClean="0"/>
          </a:p>
        </p:txBody>
      </p:sp>
      <p:pic>
        <p:nvPicPr>
          <p:cNvPr id="16387" name="3 Resim" descr="okula giden öğrenc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143375"/>
            <a:ext cx="2643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755576" y="836712"/>
            <a:ext cx="7931224" cy="548788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BAŞVURU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İŞLEMLERİ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NASIL YAPILIR?</a:t>
            </a:r>
            <a:endParaRPr lang="tr-TR" altLang="tr-TR" sz="8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1763688" y="1628800"/>
            <a:ext cx="6840760" cy="4032448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Sınav başvuruları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Nisan ayı içerisinde bulunduğunuz okul müdürlüklerince yapılacaktır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439" name="Picture 7" descr="https://s3-us-west-2.amazonaws.com/rpmmultisite/wp-content/uploads/sites/70/2016/06/10010334/question-mar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9913" r="2275" b="7684"/>
          <a:stretch/>
        </p:blipFill>
        <p:spPr bwMode="auto">
          <a:xfrm>
            <a:off x="16590" y="3448244"/>
            <a:ext cx="3816424" cy="34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457200" y="1500188"/>
            <a:ext cx="8472488" cy="4824412"/>
          </a:xfrm>
        </p:spPr>
        <p:txBody>
          <a:bodyPr/>
          <a:lstStyle/>
          <a:p>
            <a:pPr algn="ctr"/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Merkezi sınav başvurusu ve sonuçlarıyla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ilgili iş ve işlemler elektronik ortam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üzerinden gerçekleştirilecektir.</a:t>
            </a:r>
          </a:p>
        </p:txBody>
      </p:sp>
      <p:pic>
        <p:nvPicPr>
          <p:cNvPr id="19460" name="Picture 5" descr="bilgisayar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000500"/>
            <a:ext cx="3429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1872</TotalTime>
  <Words>746</Words>
  <Application>Microsoft Office PowerPoint</Application>
  <PresentationFormat>Ekran Gösterisi (4:3)</PresentationFormat>
  <Paragraphs>265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4" baseType="lpstr">
      <vt:lpstr>Comic Sans MS</vt:lpstr>
      <vt:lpstr>Arial</vt:lpstr>
      <vt:lpstr>Calibri</vt:lpstr>
      <vt:lpstr>Constantia</vt:lpstr>
      <vt:lpstr>Wingdings 2</vt:lpstr>
      <vt:lpstr>Franklin Gothic Book</vt:lpstr>
      <vt:lpstr>Algerian</vt:lpstr>
      <vt:lpstr>Monotype Corsiva</vt:lpstr>
      <vt:lpstr>Entegral</vt:lpstr>
      <vt:lpstr>LİSEYE GEÇİŞ SİSTEMİ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</vt:lpstr>
      <vt:lpstr>     </vt:lpstr>
      <vt:lpstr>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</dc:title>
  <dc:creator>ÇANDIR ATATÜRK ORTAOKULU</dc:creator>
  <cp:lastModifiedBy>Ömer TAŞKOPARAN</cp:lastModifiedBy>
  <cp:revision>181</cp:revision>
  <dcterms:created xsi:type="dcterms:W3CDTF">2004-10-14T08:34:37Z</dcterms:created>
  <dcterms:modified xsi:type="dcterms:W3CDTF">2020-10-05T22:01:23Z</dcterms:modified>
</cp:coreProperties>
</file>